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28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187624" y="1484784"/>
            <a:ext cx="7200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Развитие словесно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логического мышления у детей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младшего школьного возраста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5436096" y="5224265"/>
            <a:ext cx="334786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Воробьёва К. А.,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учитель-дефектолог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МБОУ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Краснохолмская сош № 2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им. С. Забавина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D1B1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s://avatanplus.com/files/resources/original/5b3d08f9317b4164666b0d7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088"/>
            <a:ext cx="6012160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98080" cy="106613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CC6600"/>
                </a:solidFill>
              </a:rPr>
              <a:t>Средства, развивающие логическое мышление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196752"/>
            <a:ext cx="7714104" cy="487260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ru-RU" sz="2000" i="1" dirty="0" smtClean="0"/>
              <a:t>Стихотворные тексты на развитие операций обобщения, классификации и конкретизации.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ru-RU" sz="2000" i="1" dirty="0" smtClean="0"/>
              <a:t>Игры и упражнения на установление причинно-следственных связей в природных и социальных явлениях.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ru-RU" sz="2000" i="1" dirty="0" smtClean="0"/>
              <a:t>Занятия, игры и упражнение на развитие операций сравнения и установления причинности.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ru-RU" sz="2000" i="1" dirty="0" smtClean="0"/>
              <a:t>Загадки. Задачи – шутки.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ru-RU" sz="2000" i="1" dirty="0" smtClean="0"/>
              <a:t>Игры-головоломки.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ru-RU" sz="2000" i="1" dirty="0" smtClean="0"/>
              <a:t>Игры с счетными палочками.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ru-RU" sz="2000" i="1" dirty="0" smtClean="0"/>
              <a:t>Разгадывание ребусов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  <p:pic>
        <p:nvPicPr>
          <p:cNvPr id="3078" name="Picture 6" descr="https://avatars.mds.yandex.net/get-zen_doc/1711766/pub_5e317c227749463424e2ece8_5e317d4d70e4812eef671a0f/scale_1200"/>
          <p:cNvPicPr>
            <a:picLocks noChangeAspect="1" noChangeArrowheads="1"/>
          </p:cNvPicPr>
          <p:nvPr/>
        </p:nvPicPr>
        <p:blipFill>
          <a:blip r:embed="rId2" cstate="print"/>
          <a:srcRect l="8959" t="7547" r="9129" b="5660"/>
          <a:stretch>
            <a:fillRect/>
          </a:stretch>
        </p:blipFill>
        <p:spPr bwMode="auto">
          <a:xfrm>
            <a:off x="5004048" y="3933056"/>
            <a:ext cx="3563888" cy="2561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332656"/>
            <a:ext cx="7962088" cy="6248400"/>
          </a:xfrm>
        </p:spPr>
        <p:txBody>
          <a:bodyPr>
            <a:normAutofit/>
          </a:bodyPr>
          <a:lstStyle/>
          <a:p>
            <a:pPr indent="283464">
              <a:buNone/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Особенности логического мышления младших школьников отчетливо выступают в любых выполняемых ими мыслительных операциях. Сравнение является основой всякой последующей группировки, классификации и систематизации предметов и явлений. Используя сравнение, человек узнает особенности каждого нового предмета и целых групп.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100fotok.ru/wp-content/uploads/2019/04/Kartinka_Spasibo_za_vnimanie_dlya_prezentaciy_1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115616" y="336764"/>
            <a:ext cx="6876256" cy="189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Речь представляет собой одну из сложных психических функций человека. Речевой акт осуществляется сложной системой, в которой главная, ведущая роль принадлежит деятельности головного мозга.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475656" y="2420888"/>
            <a:ext cx="6696744" cy="373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Логическое мышление-мышление, основанное на рассуждении и доказательстве. Суждения связываются между собой, то есть между ними устанавливается временная последовательность и причинно-следственные зависимости. Очень важно, чтобы школьники научились соблюдать временную последовательность в изложении своих мыслей, знаний и умели обосновывать свои суждения причинно.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051720" y="260648"/>
            <a:ext cx="6444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charset="-52"/>
                <a:cs typeface="Times New Roman" pitchFamily="18" charset="0"/>
              </a:rPr>
              <a:t>Грамматическая арифметика</a:t>
            </a:r>
            <a:endParaRPr kumimoji="0" lang="ru-RU" sz="36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115616" y="1617766"/>
            <a:ext cx="740864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1.Через 10 лет Антону будет на 4 года больше, чем сейчас Ивану. Кто из них старше?</a:t>
            </a:r>
            <a:r>
              <a:rPr lang="ru-RU" b="1" dirty="0" smtClean="0"/>
              <a:t>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2. Через 15 лет Наде будет столько же лет, сколько Людмиле сейчас. Кто моложе?                                        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3. Через много лет Вадим будет немного старше, чем Павел сейчас. Кто старше?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4. Через 7 лет Дмитрий будет на 4 года старше, чем Владимир сейчас. Кто из них старше?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836712"/>
            <a:ext cx="38754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0000"/>
                </a:solidFill>
                <a:latin typeface="Calibri" charset="-52"/>
                <a:ea typeface="Times New Roman" pitchFamily="18" charset="0"/>
                <a:cs typeface="Times New Roman" pitchFamily="18" charset="0"/>
              </a:rPr>
              <a:t>Задачи на определение возраста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1988840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Иван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3068960"/>
            <a:ext cx="767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Надя</a:t>
            </a:r>
            <a:endParaRPr lang="ru-RU" sz="2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4149080"/>
            <a:ext cx="896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Павел</a:t>
            </a:r>
            <a:endParaRPr lang="ru-RU" sz="2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5445224"/>
            <a:ext cx="1359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Владимир</a:t>
            </a: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4" descr="https://img.wallpapersafari.com/desktop/1536/864/14/59/1caD9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81128"/>
            <a:ext cx="7861110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483768" y="0"/>
            <a:ext cx="41354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charset="-52"/>
                <a:ea typeface="Times New Roman" pitchFamily="18" charset="0"/>
                <a:cs typeface="Times New Roman" pitchFamily="18" charset="0"/>
              </a:rPr>
              <a:t>Задачи на отрицание</a:t>
            </a:r>
            <a:endParaRPr kumimoji="0" lang="ru-RU" sz="4000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971600" y="820162"/>
            <a:ext cx="7164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971600" y="677308"/>
            <a:ext cx="68407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Андрей, Витя и Сережа смотрели разные фильмы. Один – о животных, другой – о птицах, а третий – о путешествиях. Кто о чем смотрел фильм, если Андрей не смотрел о путешествиях, а Витя не смотрел о птицах и путешествиях?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21328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Андрей – о птицах, Витя – о животных, Сережа – о путешествиях.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2195736" y="2636912"/>
            <a:ext cx="4191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charset="-52"/>
                <a:ea typeface="Times New Roman" pitchFamily="18" charset="0"/>
                <a:cs typeface="Times New Roman" pitchFamily="18" charset="0"/>
              </a:rPr>
              <a:t>Задачи на различие</a:t>
            </a:r>
            <a:endParaRPr kumimoji="0" lang="ru-RU" sz="4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043608" y="3212976"/>
            <a:ext cx="72728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1.Девочки были в розовых платьях, а одна – в голубом. Кто из них как был одет, если Марина с Наташей и Наташа с Юлей были в платьях разного цвета?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38610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Марина и Юля – в розовых, Наташа – в голубом.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115616" y="4869160"/>
            <a:ext cx="7776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2.Стас и Игорь жили на разных этажах: один – на первом, другой – на пятом. На каком этаже жил Игорь, если Стас жил на пятом?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5661248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На первом этаже.</a:t>
            </a:r>
            <a:endParaRPr lang="ru-RU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7" grpId="0"/>
      <p:bldP spid="532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0"/>
            <a:ext cx="576064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   Доскажи словечко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115616" y="1001634"/>
            <a:ext cx="360278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Дружнее этих двух ребят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свете не найдешь.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них обычно говорят: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Водой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 rot="21267794">
            <a:off x="2213390" y="2515307"/>
            <a:ext cx="1979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не разольешь </a:t>
            </a:r>
            <a:endParaRPr lang="ru-RU" sz="24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4932040" y="1268760"/>
            <a:ext cx="3824637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исходили город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Буквально вдоль и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поперек,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 так устали мы в дороге,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Что еле волочили …  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12360" y="2852936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ноги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043608" y="4941168"/>
            <a:ext cx="2952328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маленького Паши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Ботинки просят …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5805264"/>
            <a:ext cx="861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каши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5436096" y="5013176"/>
            <a:ext cx="3275856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Митя был молодцом,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ударил в грязь …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24328" y="5877272"/>
            <a:ext cx="970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лицом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http://s52.radikal.ru/i137/1007/82/ce80a1145db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63888" y="2780928"/>
            <a:ext cx="2513117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  <p:bldP spid="6" grpId="0"/>
      <p:bldP spid="54274" grpId="0" animBg="1"/>
      <p:bldP spid="8" grpId="0"/>
      <p:bldP spid="10" grpId="0"/>
      <p:bldP spid="54276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Найди  слово в слове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412776"/>
            <a:ext cx="1451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Телёнок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483768" y="170080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87824" y="141277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лён,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141277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чёлка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644008" y="170080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48064" y="141277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ёлка,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2160" y="141277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зубр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876256" y="170080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52320" y="141277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зуб,</a:t>
            </a:r>
            <a:endParaRPr lang="ru-RU" sz="28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608" y="213285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зоопарк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411760" y="242088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87824" y="213285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парк,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3928" y="213285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гроза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788024" y="242088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92080" y="213285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роза,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56176" y="213285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кобра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7092280" y="242088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68344" y="213285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кора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115616" y="270892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краска</a:t>
            </a: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267744" y="299695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71800" y="270892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каска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6" name="Picture 17" descr="http://cs.chynga-changa-ek.ru/DwABAIQAzQKAAc0Bcv_D-w8/JFFeLp9OOIZv1XbplS5ydg/sv/image/8e/b2/34/296275/118/93086951.png?14583848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3520" y="4597140"/>
            <a:ext cx="4320480" cy="226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1115616" y="357301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Скот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979712" y="386104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444208" y="393305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211960" y="393305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55776" y="364502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кот,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47864" y="364502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корм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16016" y="364502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436096" y="364502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кочки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48264" y="364502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очки</a:t>
            </a:r>
            <a:r>
              <a:rPr lang="ru-RU" dirty="0" smtClean="0">
                <a:solidFill>
                  <a:schemeClr val="accent2"/>
                </a:solidFill>
              </a:rPr>
              <a:t>,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31640" y="436510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кустарник</a:t>
            </a:r>
            <a:endParaRPr lang="ru-RU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203848" y="465313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779912" y="443711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куст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10" grpId="0"/>
      <p:bldP spid="11" grpId="0"/>
      <p:bldP spid="13" grpId="0"/>
      <p:bldP spid="13" grpId="1"/>
      <p:bldP spid="14" grpId="0"/>
      <p:bldP spid="16" grpId="0"/>
      <p:bldP spid="17" grpId="0"/>
      <p:bldP spid="19" grpId="0"/>
      <p:bldP spid="20" grpId="0"/>
      <p:bldP spid="22" grpId="0"/>
      <p:bldP spid="23" grpId="0"/>
      <p:bldP spid="25" grpId="0"/>
      <p:bldP spid="27" grpId="0"/>
      <p:bldP spid="31" grpId="0"/>
      <p:bldP spid="32" grpId="0"/>
      <p:bldP spid="33" grpId="0"/>
      <p:bldP spid="34" grpId="0"/>
      <p:bldP spid="35" grpId="0"/>
      <p:bldP spid="36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03648" y="188640"/>
            <a:ext cx="60837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Wave2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одбери слова по определениям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644809">
            <a:off x="6263140" y="846623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море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991558">
            <a:off x="5612112" y="1362553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глаза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841939">
            <a:off x="6267509" y="2660154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зубы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347697">
            <a:off x="6392680" y="3627693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92D05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ложка</a:t>
            </a:r>
            <a:endParaRPr lang="ru-RU" b="1" i="1" dirty="0">
              <a:solidFill>
                <a:srgbClr val="92D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5085184"/>
            <a:ext cx="1659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B0F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королева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841146">
            <a:off x="4893982" y="5328982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медведь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9970123">
            <a:off x="4976408" y="5888348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буква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https://c.wallhere.com/photos/c2/10/sea_sky_Sun_horizon-188591.jpg!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48680"/>
            <a:ext cx="1553951" cy="971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51520" y="620688"/>
            <a:ext cx="6199133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Глубокое, соленое, черное … </a:t>
            </a:r>
            <a:endParaRPr lang="ru-RU" sz="2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484784"/>
            <a:ext cx="5984331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Голубые, карие, грустные … </a:t>
            </a:r>
            <a:endParaRPr lang="ru-RU" sz="280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148" name="Picture 4" descr="https://avatars.mds.yandex.net/get-zen_doc/3126430/pub_5f9267c6b28cf05184068492_5f929f7ab28cf051845a718a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628800"/>
            <a:ext cx="1773988" cy="99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2420888"/>
            <a:ext cx="6628738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Молочные, больные, коренные … </a:t>
            </a:r>
            <a:endParaRPr lang="ru-RU" sz="280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150" name="Picture 6" descr="https://w7.pngwing.com/pngs/211/955/png-transparent-word-phonics-vocabulary-english-teeth-people-lip-learning-to-read.png"/>
          <p:cNvPicPr>
            <a:picLocks noChangeAspect="1" noChangeArrowheads="1"/>
          </p:cNvPicPr>
          <p:nvPr/>
        </p:nvPicPr>
        <p:blipFill>
          <a:blip r:embed="rId4" cstate="print"/>
          <a:srcRect b="9441"/>
          <a:stretch>
            <a:fillRect/>
          </a:stretch>
        </p:blipFill>
        <p:spPr bwMode="auto">
          <a:xfrm>
            <a:off x="7380312" y="2708920"/>
            <a:ext cx="137680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0" y="3356992"/>
            <a:ext cx="6413935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Десертная, чайная, столовая …</a:t>
            </a:r>
            <a:endParaRPr lang="ru-RU" sz="2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4437112"/>
            <a:ext cx="7058343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Шахматная, снежная, английская …</a:t>
            </a:r>
            <a:endParaRPr lang="ru-RU" sz="2800" b="1" i="1" dirty="0" smtClean="0">
              <a:solidFill>
                <a:srgbClr val="00B0F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373216"/>
            <a:ext cx="5554726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Бурый, белый, косолапый …</a:t>
            </a:r>
            <a:endParaRPr lang="ru-RU" sz="2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6173197"/>
            <a:ext cx="7273145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Заглавная, прописная, печатная … </a:t>
            </a:r>
            <a:endParaRPr lang="ru-RU" sz="280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152" name="Picture 8" descr="https://spb.uytterra.ru/wa-data/public/shop/products/80/21/72180/images/145897/145897.7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3861048"/>
            <a:ext cx="1309936" cy="1309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4" name="Picture 10" descr="https://illustrators.ru/uploads/illustration/image/41510/main_41510_origin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005064"/>
            <a:ext cx="1294489" cy="1287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6" name="Picture 12" descr="https://s1.1zoom.ru/b6746/20/Brown_Bears_Stones_Sitting_Grass_541101_2048x273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596336" y="5229200"/>
            <a:ext cx="1221004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8" name="Picture 14" descr="https://bipbap.ru/wp-content/uploads/2018/01/s1200-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5445224"/>
            <a:ext cx="1152128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979712" y="0"/>
            <a:ext cx="5616624" cy="104054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16475" algn="l"/>
              </a:tabLst>
            </a:pPr>
            <a:r>
              <a:rPr kumimoji="0" lang="ru-RU" sz="2400" b="0" i="1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Расскажи, во что превратятся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16475" algn="l"/>
              </a:tabLst>
            </a:pPr>
            <a:r>
              <a:rPr kumimoji="0" lang="ru-RU" sz="2400" b="0" i="1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следующие предметы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122" name="Picture 2" descr="https://mebel-grupp.ru/92487-cart_default/21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836712"/>
            <a:ext cx="1224136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s://im0-tub-ru.yandex.net/i?id=7d379033bc2e48b5f1795a76e4d8b7e5&amp;n=13&amp;ex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908720"/>
            <a:ext cx="864096" cy="1092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https://harsika.ru/image/cache/link/13/i/35/25/a822d184d68d233f06854e036f25/6787.90_3_tif_1000x1000-500x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060848"/>
            <a:ext cx="1178496" cy="1178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788024" y="1196752"/>
            <a:ext cx="294984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Стул без спинки</a:t>
            </a:r>
            <a:endParaRPr lang="ru-RU" sz="2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1556792"/>
            <a:ext cx="313419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70C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Чашка без ручки </a:t>
            </a:r>
            <a:endParaRPr lang="ru-RU" sz="2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2060848"/>
            <a:ext cx="350288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B05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Кепка без козырька</a:t>
            </a:r>
            <a:endParaRPr lang="ru-RU" sz="240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128" name="Picture 8" descr="https://s-gifts.ru/upload/resize_cache/iblock/759/839_560_1/7592a3c43e73e945ed1d28a9e65d9cd4.jpg"/>
          <p:cNvPicPr>
            <a:picLocks noChangeAspect="1" noChangeArrowheads="1"/>
          </p:cNvPicPr>
          <p:nvPr/>
        </p:nvPicPr>
        <p:blipFill>
          <a:blip r:embed="rId5" cstate="print"/>
          <a:srcRect l="24515" t="5156" r="25165" b="5466"/>
          <a:stretch>
            <a:fillRect/>
          </a:stretch>
        </p:blipFill>
        <p:spPr bwMode="auto">
          <a:xfrm>
            <a:off x="0" y="2564904"/>
            <a:ext cx="918102" cy="122413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971600" y="2492896"/>
            <a:ext cx="331853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Кофта без рукавов</a:t>
            </a:r>
            <a:endParaRPr lang="ru-RU" sz="2400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130" name="Picture 10" descr="https://avatars.mds.yandex.net/get-zen_doc/1640581/pub_5e42deb36ffb5072de616cf0_5e42e047bf8d3263221b5fc8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356992"/>
            <a:ext cx="1297766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115616" y="3501008"/>
            <a:ext cx="368722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Снеговик без холода</a:t>
            </a:r>
            <a:endParaRPr lang="ru-RU" sz="2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97665" y="4221088"/>
            <a:ext cx="5346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Мороженое  без холодильника </a:t>
            </a:r>
            <a:endParaRPr lang="ru-RU" sz="2400" dirty="0"/>
          </a:p>
        </p:txBody>
      </p:sp>
      <p:pic>
        <p:nvPicPr>
          <p:cNvPr id="5132" name="Picture 12" descr="https://news.milkbranch.ru/wp-content/uploads/2018/02/milk-2474993_12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4149080"/>
            <a:ext cx="1696338" cy="113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899592" y="5373216"/>
            <a:ext cx="3318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Дерево без веток </a:t>
            </a:r>
            <a:endParaRPr lang="ru-RU" sz="2400" dirty="0"/>
          </a:p>
        </p:txBody>
      </p:sp>
      <p:pic>
        <p:nvPicPr>
          <p:cNvPr id="5134" name="Picture 14" descr="https://img5tv.cdnvideo.ru/shared/files/201706/1_50653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4797152"/>
            <a:ext cx="1728192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5004048" y="6093296"/>
            <a:ext cx="3318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Диван без спинки </a:t>
            </a:r>
            <a:endParaRPr lang="ru-RU" sz="2400" dirty="0"/>
          </a:p>
        </p:txBody>
      </p:sp>
      <p:pic>
        <p:nvPicPr>
          <p:cNvPr id="5136" name="Picture 16" descr="https://magsale.ru/images/detailed/14/574ed2ed155f58f62043698af4db69b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2051720" y="5921896"/>
            <a:ext cx="1248139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14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0"/>
            <a:ext cx="4680520" cy="576064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Загадки-головоломки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 rot="21185042">
            <a:off x="64747" y="502949"/>
            <a:ext cx="41044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1.Мой первый слог  в грязи валяется,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Второй так нужен футболистам.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А я – ведь всякое случается –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Всегда в кармане у туриста.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139952" y="836712"/>
            <a:ext cx="46281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2.Корова вам подскажет первый слог,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    Смеясь, легко отыщите другой.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    Ответ садится нагло на пирог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    Иль чешет крылья   заднею ногой.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51520" y="2564904"/>
            <a:ext cx="45047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3.Мой первый слог – в игре награда,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   Второй же пятится назад,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   А сам я в закоулках сада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   Пугать вас темной ночью рад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499992" y="2924944"/>
            <a:ext cx="49984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4.Потянешь первый слог за хвост,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А в двух других забудешь все на свете,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И сложным не покажется вопрос: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Какое блюдо получается в ответе?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79512" y="3861048"/>
            <a:ext cx="388760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5.Овца проблеет –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Вот вам первый слог,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 ответе кратком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Слог второй найдете,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А сумма – нежелательный итог: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Несчастье дома или на работе.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6093296"/>
            <a:ext cx="5652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6.Воронье слово + антоним слова «верх».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098" name="Picture 2" descr="https://picwalls.ru/img/gallery/7/thumbs/thumb_l_0287pw.jpg"/>
          <p:cNvPicPr>
            <a:picLocks noChangeAspect="1" noChangeArrowheads="1"/>
          </p:cNvPicPr>
          <p:nvPr/>
        </p:nvPicPr>
        <p:blipFill>
          <a:blip r:embed="rId2" cstate="print"/>
          <a:srcRect l="6763" b="20537"/>
          <a:stretch>
            <a:fillRect/>
          </a:stretch>
        </p:blipFill>
        <p:spPr bwMode="auto">
          <a:xfrm>
            <a:off x="2915816" y="1628800"/>
            <a:ext cx="1647546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https://proinfekcii.ru/wp-content/uploads/2017/11/Rasprostranenie-zabolevaniya-1024x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772816"/>
            <a:ext cx="1753168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https://w7.pngwing.com/pngs/199/473/png-transparent-fabric-ghost-illustration-owl-penguin-cartoon-illustration-halloween-ghost-happy-halloween-vertebrate-computer-wallpap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645024"/>
            <a:ext cx="1103635" cy="1133625"/>
          </a:xfrm>
          <a:prstGeom prst="rect">
            <a:avLst/>
          </a:prstGeom>
          <a:noFill/>
        </p:spPr>
      </p:pic>
      <p:pic>
        <p:nvPicPr>
          <p:cNvPr id="4106" name="Picture 10" descr="https://primemeat.ru/about/kak-sdelat-kotlety-iz-govyadiny-sochnym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4149080"/>
            <a:ext cx="1368152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8" name="Picture 12" descr="http://900igr.net/datas/literatura/Paustovskij-Tjoplyj-khleb/0011-011-Beda.jpg"/>
          <p:cNvPicPr>
            <a:picLocks noChangeAspect="1" noChangeArrowheads="1"/>
          </p:cNvPicPr>
          <p:nvPr/>
        </p:nvPicPr>
        <p:blipFill>
          <a:blip r:embed="rId6" cstate="print"/>
          <a:srcRect l="5116" t="22935" r="20408" b="49854"/>
          <a:stretch>
            <a:fillRect/>
          </a:stretch>
        </p:blipFill>
        <p:spPr bwMode="auto">
          <a:xfrm>
            <a:off x="4139952" y="4437112"/>
            <a:ext cx="2627784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14" name="Picture 18" descr="https://xn--80afeb3apt.xn--p1ai/uploads/product/206/hrom_big.jpg"/>
          <p:cNvPicPr>
            <a:picLocks noChangeAspect="1" noChangeArrowheads="1"/>
          </p:cNvPicPr>
          <p:nvPr/>
        </p:nvPicPr>
        <p:blipFill>
          <a:blip r:embed="rId7" cstate="print"/>
          <a:srcRect t="14594" b="4325"/>
          <a:stretch>
            <a:fillRect/>
          </a:stretch>
        </p:blipFill>
        <p:spPr bwMode="auto">
          <a:xfrm>
            <a:off x="467544" y="5445224"/>
            <a:ext cx="2203445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21506" grpId="0"/>
      <p:bldP spid="21507" grpId="0"/>
      <p:bldP spid="21508" grpId="0"/>
      <p:bldP spid="2150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456</TotalTime>
  <Words>673</Words>
  <Application>Microsoft Office PowerPoint</Application>
  <PresentationFormat>Экран (4:3)</PresentationFormat>
  <Paragraphs>130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Найди  слово в слове</vt:lpstr>
      <vt:lpstr>Слайд 7</vt:lpstr>
      <vt:lpstr>Слайд 8</vt:lpstr>
      <vt:lpstr>Слайд 9</vt:lpstr>
      <vt:lpstr>Средства, развивающие логическое мышление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43</cp:revision>
  <dcterms:created xsi:type="dcterms:W3CDTF">2021-03-09T07:51:48Z</dcterms:created>
  <dcterms:modified xsi:type="dcterms:W3CDTF">2021-03-11T10:36:20Z</dcterms:modified>
</cp:coreProperties>
</file>